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2" r:id="rId1"/>
  </p:sldMasterIdLst>
  <p:sldIdLst>
    <p:sldId id="258" r:id="rId2"/>
    <p:sldId id="259" r:id="rId3"/>
    <p:sldId id="260" r:id="rId4"/>
    <p:sldId id="261" r:id="rId5"/>
    <p:sldId id="262" r:id="rId6"/>
    <p:sldId id="263" r:id="rId7"/>
    <p:sldId id="264" r:id="rId8"/>
    <p:sldId id="265"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p:scale>
          <a:sx n="81" d="100"/>
          <a:sy n="81" d="100"/>
        </p:scale>
        <p:origin x="-1080" y="21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a:prstGeom prst="rect">
            <a:avLst/>
          </a:prstGeo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a:prstGeom prst="rect">
            <a:avLst/>
          </a:prstGeo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2818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1450757"/>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22959" y="1845734"/>
            <a:ext cx="7543801" cy="4023360"/>
          </a:xfrm>
          <a:prstGeom prst="rect">
            <a:avLst/>
          </a:prstGeo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Tree>
    <p:extLst>
      <p:ext uri="{BB962C8B-B14F-4D97-AF65-F5344CB8AC3E}">
        <p14:creationId xmlns:p14="http://schemas.microsoft.com/office/powerpoint/2010/main" val="1276324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a:prstGeom prst="rect">
            <a:avLst/>
          </a:prstGeo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Tree>
    <p:extLst>
      <p:ext uri="{BB962C8B-B14F-4D97-AF65-F5344CB8AC3E}">
        <p14:creationId xmlns:p14="http://schemas.microsoft.com/office/powerpoint/2010/main" val="1396060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75" y="-1"/>
            <a:ext cx="9150275" cy="6858001"/>
          </a:xfrm>
          <a:prstGeom prst="rect">
            <a:avLst/>
          </a:prstGeom>
        </p:spPr>
      </p:pic>
      <p:sp>
        <p:nvSpPr>
          <p:cNvPr id="2" name="Title 1"/>
          <p:cNvSpPr>
            <a:spLocks noGrp="1"/>
          </p:cNvSpPr>
          <p:nvPr>
            <p:ph type="title"/>
          </p:nvPr>
        </p:nvSpPr>
        <p:spPr>
          <a:xfrm>
            <a:off x="822960" y="286604"/>
            <a:ext cx="7543800" cy="1450757"/>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822959" y="1845734"/>
            <a:ext cx="7543801" cy="402336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04F4EEE4-474A-4235-A9A9-A2FB230707B8}" type="datetimeFigureOut">
              <a:rPr lang="en-US" dirty="0"/>
              <a:t>10/24/2019</a:t>
            </a:fld>
            <a:endParaRPr lang="en-US" dirty="0"/>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66657E6C-C0B0-40C5-A101-5DA181EECD0C}" type="slidenum">
              <a:rPr lang="en-US" dirty="0"/>
              <a:t>‹#›</a:t>
            </a:fld>
            <a:endParaRPr lang="en-US" dirty="0"/>
          </a:p>
        </p:txBody>
      </p:sp>
    </p:spTree>
    <p:extLst>
      <p:ext uri="{BB962C8B-B14F-4D97-AF65-F5344CB8AC3E}">
        <p14:creationId xmlns:p14="http://schemas.microsoft.com/office/powerpoint/2010/main" val="2451520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a:prstGeom prst="rect">
            <a:avLst/>
          </a:prstGeo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a:prstGeom prst="rect">
            <a:avLst/>
          </a:prstGeo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6246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6" name="Footer Placeholder 5"/>
          <p:cNvSpPr>
            <a:spLocks noGrp="1"/>
          </p:cNvSpPr>
          <p:nvPr>
            <p:ph type="ftr" sz="quarter" idx="11"/>
          </p:nvPr>
        </p:nvSpPr>
        <p:spPr>
          <a:xfrm>
            <a:off x="2764639" y="6459786"/>
            <a:ext cx="361710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
        <p:nvSpPr>
          <p:cNvPr id="9" name="Subtitle 2"/>
          <p:cNvSpPr>
            <a:spLocks noGrp="1"/>
          </p:cNvSpPr>
          <p:nvPr>
            <p:ph type="subTitle" idx="1"/>
          </p:nvPr>
        </p:nvSpPr>
        <p:spPr>
          <a:xfrm>
            <a:off x="462579" y="2280621"/>
            <a:ext cx="8143540" cy="3861993"/>
          </a:xfrm>
          <a:prstGeom prst="rect">
            <a:avLst/>
          </a:prstGeom>
          <a:blipFill>
            <a:blip r:embed="rId2"/>
            <a:tile tx="0" ty="0" sx="100000" sy="100000" flip="none" algn="tl"/>
          </a:blip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3048425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a:prstGeom prst="rect">
            <a:avLst/>
          </a:prstGeo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a:prstGeom prst="rect">
            <a:avLst/>
          </a:prstGeo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Tree>
    <p:extLst>
      <p:ext uri="{BB962C8B-B14F-4D97-AF65-F5344CB8AC3E}">
        <p14:creationId xmlns:p14="http://schemas.microsoft.com/office/powerpoint/2010/main" val="1075261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1450757"/>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4" name="Footer Placeholder 3"/>
          <p:cNvSpPr>
            <a:spLocks noGrp="1"/>
          </p:cNvSpPr>
          <p:nvPr>
            <p:ph type="ftr" sz="quarter" idx="11"/>
          </p:nvPr>
        </p:nvSpPr>
        <p:spPr>
          <a:xfrm>
            <a:off x="2764639" y="6459786"/>
            <a:ext cx="3617103"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Tree>
    <p:extLst>
      <p:ext uri="{BB962C8B-B14F-4D97-AF65-F5344CB8AC3E}">
        <p14:creationId xmlns:p14="http://schemas.microsoft.com/office/powerpoint/2010/main" val="660827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Tree>
    <p:extLst>
      <p:ext uri="{BB962C8B-B14F-4D97-AF65-F5344CB8AC3E}">
        <p14:creationId xmlns:p14="http://schemas.microsoft.com/office/powerpoint/2010/main" val="1186399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a:prstGeom prst="rect">
            <a:avLst/>
          </a:prstGeo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a:prstGeom prst="rect">
            <a:avLst/>
          </a:prstGeo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a:prstGeom prst="rect">
            <a:avLst/>
          </a:prstGeom>
        </p:spPr>
        <p:txBody>
          <a:bodyPr/>
          <a:lstStyle>
            <a:lvl1pPr algn="l">
              <a:defRPr/>
            </a:lvl1pPr>
          </a:lstStyle>
          <a:p>
            <a:fld id="{FB114A02-E2D5-4567-AEFC-0CE4C6BE3995}" type="datetimeFigureOut">
              <a:rPr lang="en-US" smtClean="0"/>
              <a:t>10/24/2019</a:t>
            </a:fld>
            <a:endParaRPr lang="en-US"/>
          </a:p>
        </p:txBody>
      </p:sp>
      <p:sp>
        <p:nvSpPr>
          <p:cNvPr id="6" name="Footer Placeholder 5"/>
          <p:cNvSpPr>
            <a:spLocks noGrp="1"/>
          </p:cNvSpPr>
          <p:nvPr>
            <p:ph type="ftr" sz="quarter" idx="11"/>
          </p:nvPr>
        </p:nvSpPr>
        <p:spPr>
          <a:xfrm>
            <a:off x="3600450" y="6459786"/>
            <a:ext cx="3486150" cy="365125"/>
          </a:xfrm>
          <a:prstGeom prst="rect">
            <a:avLst/>
          </a:prstGeo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lvl1pPr>
              <a:defRPr>
                <a:solidFill>
                  <a:schemeClr val="tx2"/>
                </a:solidFill>
              </a:defRPr>
            </a:lvl1pPr>
          </a:lstStyle>
          <a:p>
            <a:fld id="{3BC7FA56-9983-4497-BB87-6078A66167F0}" type="slidenum">
              <a:rPr lang="en-US" smtClean="0"/>
              <a:t>‹#›</a:t>
            </a:fld>
            <a:endParaRPr lang="en-US"/>
          </a:p>
        </p:txBody>
      </p:sp>
    </p:spTree>
    <p:extLst>
      <p:ext uri="{BB962C8B-B14F-4D97-AF65-F5344CB8AC3E}">
        <p14:creationId xmlns:p14="http://schemas.microsoft.com/office/powerpoint/2010/main" val="2845419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a:prstGeom prst="rect">
            <a:avLst/>
          </a:prstGeo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prstGeom prst="rect">
            <a:avLst/>
          </a:prstGeo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a:prstGeom prst="rect">
            <a:avLst/>
          </a:prstGeo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822961" y="6459786"/>
            <a:ext cx="1854203" cy="365125"/>
          </a:xfrm>
          <a:prstGeom prst="rect">
            <a:avLst/>
          </a:prstGeom>
        </p:spPr>
        <p:txBody>
          <a:bodyPr/>
          <a:lstStyle/>
          <a:p>
            <a:fld id="{FB114A02-E2D5-4567-AEFC-0CE4C6BE3995}" type="datetimeFigureOut">
              <a:rPr lang="en-US" smtClean="0"/>
              <a:t>10/24/2019</a:t>
            </a:fld>
            <a:endParaRPr lang="en-US"/>
          </a:p>
        </p:txBody>
      </p:sp>
      <p:sp>
        <p:nvSpPr>
          <p:cNvPr id="6" name="Footer Placeholder 5"/>
          <p:cNvSpPr>
            <a:spLocks noGrp="1"/>
          </p:cNvSpPr>
          <p:nvPr>
            <p:ph type="ftr" sz="quarter" idx="11"/>
          </p:nvPr>
        </p:nvSpPr>
        <p:spPr>
          <a:xfrm>
            <a:off x="2764639" y="6459786"/>
            <a:ext cx="361710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p>
            <a:fld id="{3BC7FA56-9983-4497-BB87-6078A66167F0}" type="slidenum">
              <a:rPr lang="en-US" smtClean="0"/>
              <a:t>‹#›</a:t>
            </a:fld>
            <a:endParaRPr lang="en-US"/>
          </a:p>
        </p:txBody>
      </p:sp>
    </p:spTree>
    <p:extLst>
      <p:ext uri="{BB962C8B-B14F-4D97-AF65-F5344CB8AC3E}">
        <p14:creationId xmlns:p14="http://schemas.microsoft.com/office/powerpoint/2010/main" val="4183871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1" name="Picture 4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275" y="-1"/>
            <a:ext cx="9150275" cy="6858001"/>
          </a:xfrm>
          <a:prstGeom prst="rect">
            <a:avLst/>
          </a:prstGeom>
        </p:spPr>
      </p:pic>
      <p:sp>
        <p:nvSpPr>
          <p:cNvPr id="22" name="Rectangle 21"/>
          <p:cNvSpPr/>
          <p:nvPr userDrawn="1"/>
        </p:nvSpPr>
        <p:spPr>
          <a:xfrm>
            <a:off x="0" y="185738"/>
            <a:ext cx="9144000" cy="6669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p:cNvSpPr txBox="1">
            <a:spLocks/>
          </p:cNvSpPr>
          <p:nvPr userDrawn="1"/>
        </p:nvSpPr>
        <p:spPr>
          <a:xfrm>
            <a:off x="806820" y="275432"/>
            <a:ext cx="8272632" cy="487586"/>
          </a:xfrm>
          <a:prstGeom prst="rect">
            <a:avLst/>
          </a:prstGeom>
        </p:spPr>
        <p:txBody>
          <a:bodyPr>
            <a:noAutofit/>
          </a:bodyPr>
          <a:lstStyle>
            <a:lvl1pPr algn="l" defTabSz="914400" rtl="0" eaLnBrk="1" latinLnBrk="0" hangingPunct="1">
              <a:lnSpc>
                <a:spcPct val="85000"/>
              </a:lnSpc>
              <a:spcBef>
                <a:spcPct val="0"/>
              </a:spcBef>
              <a:buNone/>
              <a:defRPr sz="2500" b="1" kern="1200" spc="-50" baseline="0">
                <a:solidFill>
                  <a:srgbClr val="0070C0"/>
                </a:solidFill>
                <a:latin typeface="Times New Roman" panose="02020603050405020304" pitchFamily="18" charset="0"/>
                <a:ea typeface="+mj-ea"/>
                <a:cs typeface="Times New Roman" panose="02020603050405020304" pitchFamily="18" charset="0"/>
              </a:defRPr>
            </a:lvl1pPr>
          </a:lstStyle>
          <a:p>
            <a:pPr algn="ctr"/>
            <a:r>
              <a:rPr lang="en-US" sz="2400" smtClean="0"/>
              <a:t>PHÁT</a:t>
            </a:r>
            <a:r>
              <a:rPr lang="en-US" sz="2400" baseline="0" smtClean="0"/>
              <a:t> ĐỘNG PHONG TRÀO THI ĐUA NĂM HỌC 2019 -2020</a:t>
            </a:r>
            <a:endParaRPr lang="en-US" sz="2400" dirty="0"/>
          </a:p>
        </p:txBody>
      </p:sp>
      <p:pic>
        <p:nvPicPr>
          <p:cNvPr id="25" name="Picture 2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50047" y="220582"/>
            <a:ext cx="1122708" cy="587283"/>
          </a:xfrm>
          <a:prstGeom prst="rect">
            <a:avLst/>
          </a:prstGeom>
        </p:spPr>
      </p:pic>
      <p:cxnSp>
        <p:nvCxnSpPr>
          <p:cNvPr id="26" name="Straight Connector 25"/>
          <p:cNvCxnSpPr/>
          <p:nvPr userDrawn="1"/>
        </p:nvCxnSpPr>
        <p:spPr>
          <a:xfrm>
            <a:off x="871368" y="199066"/>
            <a:ext cx="0" cy="632130"/>
          </a:xfrm>
          <a:prstGeom prst="line">
            <a:avLst/>
          </a:prstGeom>
          <a:ln/>
        </p:spPr>
        <p:style>
          <a:lnRef idx="1">
            <a:schemeClr val="accent6"/>
          </a:lnRef>
          <a:fillRef idx="0">
            <a:schemeClr val="accent6"/>
          </a:fillRef>
          <a:effectRef idx="0">
            <a:schemeClr val="accent6"/>
          </a:effectRef>
          <a:fontRef idx="minor">
            <a:schemeClr val="tx1"/>
          </a:fontRef>
        </p:style>
      </p:cxnSp>
      <p:sp>
        <p:nvSpPr>
          <p:cNvPr id="30"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4203C1-116A-4357-85DF-54514C644C6E}" type="datetimeFigureOut">
              <a:rPr lang="en-US" smtClean="0"/>
              <a:t>10/24/2019</a:t>
            </a:fld>
            <a:endParaRPr lang="en-US"/>
          </a:p>
        </p:txBody>
      </p:sp>
      <p:sp>
        <p:nvSpPr>
          <p:cNvPr id="3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C8D8BA-3906-4E54-8D65-D38E883BDEDE}" type="slidenum">
              <a:rPr lang="en-US" smtClean="0"/>
              <a:t>‹#›</a:t>
            </a:fld>
            <a:endParaRPr lang="en-US"/>
          </a:p>
        </p:txBody>
      </p:sp>
      <p:sp>
        <p:nvSpPr>
          <p:cNvPr id="33" name="Date Placeholder 3"/>
          <p:cNvSpPr txBox="1">
            <a:spLocks/>
          </p:cNvSpPr>
          <p:nvPr userDrawn="1"/>
        </p:nvSpPr>
        <p:spPr>
          <a:xfrm>
            <a:off x="628650" y="6416675"/>
            <a:ext cx="2057400" cy="365125"/>
          </a:xfrm>
          <a:prstGeom prst="rect">
            <a:avLst/>
          </a:prstGeom>
        </p:spPr>
        <p:txBody>
          <a:bodyPr vert="horz" lIns="91440" tIns="45720" rIns="91440" bIns="45720" rtlCol="0" anchor="ctr"/>
          <a:lstStyle>
            <a:defPPr>
              <a:defRPr lang="en-US"/>
            </a:defPPr>
            <a:lvl1pPr marL="0" algn="l" defTabSz="914400" rtl="0" eaLnBrk="1" latinLnBrk="0" hangingPunct="1">
              <a:defRPr sz="900" u="none"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D8BD707-D9CF-40AE-B4C6-C98DA3205C09}" type="datetimeFigureOut">
              <a:rPr lang="en-US" smtClean="0">
                <a:solidFill>
                  <a:prstClr val="black">
                    <a:tint val="75000"/>
                  </a:prstClr>
                </a:solidFill>
              </a:rPr>
              <a:pPr/>
              <a:t>10/24/2019</a:t>
            </a:fld>
            <a:endParaRPr lang="en-US">
              <a:solidFill>
                <a:prstClr val="black">
                  <a:tint val="75000"/>
                </a:prstClr>
              </a:solidFill>
            </a:endParaRPr>
          </a:p>
        </p:txBody>
      </p:sp>
      <p:sp>
        <p:nvSpPr>
          <p:cNvPr id="34" name="Slide Number Placeholder 5"/>
          <p:cNvSpPr txBox="1">
            <a:spLocks/>
          </p:cNvSpPr>
          <p:nvPr userDrawn="1"/>
        </p:nvSpPr>
        <p:spPr>
          <a:xfrm>
            <a:off x="6457950" y="64166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u="none"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35" name="Rounded Rectangle 34"/>
          <p:cNvSpPr/>
          <p:nvPr userDrawn="1"/>
        </p:nvSpPr>
        <p:spPr>
          <a:xfrm>
            <a:off x="457200"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NHÂN</a:t>
            </a:r>
            <a:r>
              <a:rPr lang="en-US" b="1" u="none" baseline="0" smtClean="0">
                <a:solidFill>
                  <a:srgbClr val="002060"/>
                </a:solidFill>
                <a:latin typeface="Times New Roman" panose="02020603050405020304" pitchFamily="18" charset="0"/>
                <a:cs typeface="Times New Roman" panose="02020603050405020304" pitchFamily="18" charset="0"/>
              </a:rPr>
              <a:t> VĂN</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36" name="Rounded Rectangle 35"/>
          <p:cNvSpPr/>
          <p:nvPr userDrawn="1"/>
        </p:nvSpPr>
        <p:spPr>
          <a:xfrm>
            <a:off x="2626061"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SÁNG</a:t>
            </a:r>
            <a:r>
              <a:rPr lang="en-US" b="1" u="none" baseline="0" smtClean="0">
                <a:solidFill>
                  <a:srgbClr val="002060"/>
                </a:solidFill>
                <a:latin typeface="Times New Roman" panose="02020603050405020304" pitchFamily="18" charset="0"/>
                <a:cs typeface="Times New Roman" panose="02020603050405020304" pitchFamily="18" charset="0"/>
              </a:rPr>
              <a:t> TẠO</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37" name="Rounded Rectangle 36"/>
          <p:cNvSpPr/>
          <p:nvPr userDrawn="1"/>
        </p:nvSpPr>
        <p:spPr>
          <a:xfrm>
            <a:off x="4794922"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PHÁT</a:t>
            </a:r>
            <a:r>
              <a:rPr lang="en-US" b="1" u="none" baseline="0" smtClean="0">
                <a:solidFill>
                  <a:srgbClr val="002060"/>
                </a:solidFill>
                <a:latin typeface="Times New Roman" panose="02020603050405020304" pitchFamily="18" charset="0"/>
                <a:cs typeface="Times New Roman" panose="02020603050405020304" pitchFamily="18" charset="0"/>
              </a:rPr>
              <a:t> TRIỂN</a:t>
            </a:r>
            <a:endParaRPr lang="en-US" b="1" u="none">
              <a:solidFill>
                <a:srgbClr val="002060"/>
              </a:solidFill>
              <a:latin typeface="Times New Roman" panose="02020603050405020304" pitchFamily="18" charset="0"/>
              <a:cs typeface="Times New Roman" panose="02020603050405020304" pitchFamily="18" charset="0"/>
            </a:endParaRPr>
          </a:p>
        </p:txBody>
      </p:sp>
      <p:sp>
        <p:nvSpPr>
          <p:cNvPr id="38" name="Rounded Rectangle 37"/>
          <p:cNvSpPr/>
          <p:nvPr userDrawn="1"/>
        </p:nvSpPr>
        <p:spPr>
          <a:xfrm>
            <a:off x="6963784" y="6416675"/>
            <a:ext cx="1646816" cy="365125"/>
          </a:xfrm>
          <a:prstGeom prst="roundRect">
            <a:avLst/>
          </a:prstGeom>
          <a:solidFill>
            <a:schemeClr val="bg1">
              <a:lumMod val="9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none" smtClean="0">
                <a:solidFill>
                  <a:srgbClr val="002060"/>
                </a:solidFill>
                <a:latin typeface="Times New Roman" panose="02020603050405020304" pitchFamily="18" charset="0"/>
                <a:cs typeface="Times New Roman" panose="02020603050405020304" pitchFamily="18" charset="0"/>
              </a:rPr>
              <a:t>BỀN</a:t>
            </a:r>
            <a:r>
              <a:rPr lang="en-US" b="1" u="none" baseline="0" smtClean="0">
                <a:solidFill>
                  <a:srgbClr val="002060"/>
                </a:solidFill>
                <a:latin typeface="Times New Roman" panose="02020603050405020304" pitchFamily="18" charset="0"/>
                <a:cs typeface="Times New Roman" panose="02020603050405020304" pitchFamily="18" charset="0"/>
              </a:rPr>
              <a:t> VỮNG</a:t>
            </a:r>
            <a:endParaRPr lang="en-US" b="1" u="none">
              <a:solidFill>
                <a:srgbClr val="002060"/>
              </a:solidFill>
              <a:latin typeface="Times New Roman" panose="02020603050405020304" pitchFamily="18" charset="0"/>
              <a:cs typeface="Times New Roman" panose="02020603050405020304" pitchFamily="18" charset="0"/>
            </a:endParaRPr>
          </a:p>
        </p:txBody>
      </p:sp>
      <p:cxnSp>
        <p:nvCxnSpPr>
          <p:cNvPr id="39" name="Straight Connector 38"/>
          <p:cNvCxnSpPr/>
          <p:nvPr userDrawn="1"/>
        </p:nvCxnSpPr>
        <p:spPr>
          <a:xfrm>
            <a:off x="457200" y="6248400"/>
            <a:ext cx="8153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4846968"/>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4.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slide" Target="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endParaRPr lang="en-US" smtClean="0"/>
          </a:p>
          <a:p>
            <a:pPr algn="l"/>
            <a:endParaRPr lang="en-US"/>
          </a:p>
        </p:txBody>
      </p:sp>
      <p:sp>
        <p:nvSpPr>
          <p:cNvPr id="3" name="Rounded Rectangle 2">
            <a:hlinkClick r:id="rId2" action="ppaction://hlinksldjump"/>
          </p:cNvPr>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a:hlinkClick r:id="rId3" action="ppaction://hlinksldjump"/>
          </p:cNvPr>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a:hlinkClick r:id="rId4" action="ppaction://hlinksldjump"/>
          </p:cNvPr>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a:hlinkClick r:id="rId5" action="ppaction://hlinksldjump"/>
          </p:cNvPr>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a:hlinkClick r:id="rId6" action="ppaction://hlinksldjump"/>
          </p:cNvPr>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a:hlinkClick r:id="rId7" action="ppaction://hlinksldjump"/>
          </p:cNvPr>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a:hlinkClick r:id="rId8" action="ppaction://hlinksldjump"/>
          </p:cNvPr>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a:hlinkClick r:id="rId9" action="ppaction://hlinksldjump"/>
          </p:cNvPr>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0130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pPr algn="just">
              <a:lnSpc>
                <a:spcPct val="100000"/>
              </a:lnSpc>
            </a:pPr>
            <a:endParaRPr lang="en-US" sz="1800" dirty="0" smtClean="0">
              <a:latin typeface="Times New Roman" panose="02020603050405020304" pitchFamily="18" charset="0"/>
              <a:cs typeface="Times New Roman" panose="02020603050405020304" pitchFamily="18" charset="0"/>
            </a:endParaRPr>
          </a:p>
          <a:p>
            <a:pPr algn="just">
              <a:lnSpc>
                <a:spcPct val="100000"/>
              </a:lnSpc>
            </a:pPr>
            <a:r>
              <a:rPr lang="en-US" sz="1800" dirty="0" smtClean="0">
                <a:latin typeface="Times New Roman" panose="02020603050405020304" pitchFamily="18" charset="0"/>
                <a:cs typeface="Times New Roman" panose="02020603050405020304" pitchFamily="18" charset="0"/>
              </a:rPr>
              <a:t>- </a:t>
            </a:r>
            <a:r>
              <a:rPr lang="vi-VN" sz="1900" b="1" dirty="0" smtClean="0">
                <a:latin typeface="Times New Roman" panose="02020603050405020304" pitchFamily="18" charset="0"/>
                <a:cs typeface="Times New Roman" panose="02020603050405020304" pitchFamily="18" charset="0"/>
              </a:rPr>
              <a:t>Tiếp </a:t>
            </a:r>
            <a:r>
              <a:rPr lang="vi-VN" sz="1900" b="1" dirty="0">
                <a:latin typeface="Times New Roman" panose="02020603050405020304" pitchFamily="18" charset="0"/>
                <a:cs typeface="Times New Roman" panose="02020603050405020304" pitchFamily="18" charset="0"/>
              </a:rPr>
              <a:t>tục quán triệt và thực hiện tốt nội dung Chỉ thị số 05-CT/TW của Bộ Chính trị về đẩy mạnh học tập và làm theo tư tưởng, đạo đức, phong cách Hồ Chí </a:t>
            </a:r>
            <a:r>
              <a:rPr lang="vi-VN" sz="1900" b="1" dirty="0" smtClean="0">
                <a:latin typeface="Times New Roman" panose="02020603050405020304" pitchFamily="18" charset="0"/>
                <a:cs typeface="Times New Roman" panose="02020603050405020304" pitchFamily="18" charset="0"/>
              </a:rPr>
              <a:t>Minh</a:t>
            </a:r>
            <a:r>
              <a:rPr lang="en-US" sz="1900" b="1" dirty="0" smtClean="0">
                <a:latin typeface="Times New Roman" panose="02020603050405020304" pitchFamily="18" charset="0"/>
                <a:cs typeface="Times New Roman" panose="02020603050405020304" pitchFamily="18" charset="0"/>
              </a:rPr>
              <a:t>:</a:t>
            </a:r>
            <a:r>
              <a:rPr lang="vi-VN" sz="1900" dirty="0" smtClean="0">
                <a:latin typeface="Times New Roman" panose="02020603050405020304" pitchFamily="18" charset="0"/>
                <a:cs typeface="Times New Roman" panose="02020603050405020304" pitchFamily="18" charset="0"/>
              </a:rPr>
              <a:t> </a:t>
            </a:r>
            <a:r>
              <a:rPr lang="vi-VN" sz="1900" dirty="0">
                <a:latin typeface="Times New Roman" panose="02020603050405020304" pitchFamily="18" charset="0"/>
                <a:cs typeface="Times New Roman" panose="02020603050405020304" pitchFamily="18" charset="0"/>
              </a:rPr>
              <a:t>gắn với thực hiện “Dân chủ - Kỷ cương - Tình thương - Trách nhiệm” trong đội ngũ, nhằm thực hiện tốt quy chế dân chủ ở cơ sở; kỷ cương, nề nếp, kỷ luật lao động, nội quy, quy chế của nhà trường, đơn vị; phòng chống tham nhũng, thực hành tiết kiệm, chống lãng phí. Mỗi cán bộ, giảng viên, nhân viên (CB,GV,NV) không ngừng tu dưỡng, rèn luyện phẩm chất chính trị, đạo đức nghề nghiệp, trách nhiệm, tận tâm, yêu thương học sinh, sinh viên, xây dựng lối sống trong sạch, lành mạnh, tác phong mẫu </a:t>
            </a:r>
            <a:r>
              <a:rPr lang="vi-VN" sz="1900" dirty="0" smtClean="0">
                <a:latin typeface="Times New Roman" panose="02020603050405020304" pitchFamily="18" charset="0"/>
                <a:cs typeface="Times New Roman" panose="02020603050405020304" pitchFamily="18" charset="0"/>
              </a:rPr>
              <a:t>mực</a:t>
            </a:r>
            <a:r>
              <a:rPr lang="en-US" sz="1900" dirty="0" smtClean="0">
                <a:latin typeface="Times New Roman" panose="02020603050405020304" pitchFamily="18" charset="0"/>
                <a:cs typeface="Times New Roman" panose="02020603050405020304" pitchFamily="18" charset="0"/>
              </a:rPr>
              <a:t>,</a:t>
            </a:r>
            <a:r>
              <a:rPr lang="vi-VN" sz="1900" dirty="0" smtClean="0">
                <a:latin typeface="Times New Roman" panose="02020603050405020304" pitchFamily="18" charset="0"/>
                <a:cs typeface="Times New Roman" panose="02020603050405020304" pitchFamily="18" charset="0"/>
              </a:rPr>
              <a:t> </a:t>
            </a:r>
            <a:r>
              <a:rPr lang="vi-VN" sz="1900" dirty="0">
                <a:latin typeface="Times New Roman" panose="02020603050405020304" pitchFamily="18" charset="0"/>
                <a:cs typeface="Times New Roman" panose="02020603050405020304" pitchFamily="18" charset="0"/>
              </a:rPr>
              <a:t>mô phạm; tích cực trong học tập, bồi dưỡng, rèn luyện để nâng cao trình độ chuyên môn, nghiệp vụ; nâng cao mức đạt được trong chuẩn nghề nghiệp, chuẩn cán bộ quản lý; đạt chuẩn và trên chuẩn về trình độ đào tạo, ngoại ngữ, ứng dụng công nghệ thông tin trong quản lý, giảng dạy và công tác, đáp ứng yêu cầu nhiệm </a:t>
            </a:r>
            <a:r>
              <a:rPr lang="vi-VN" sz="1900" dirty="0" smtClean="0">
                <a:latin typeface="Times New Roman" panose="02020603050405020304" pitchFamily="18" charset="0"/>
                <a:cs typeface="Times New Roman" panose="02020603050405020304" pitchFamily="18" charset="0"/>
              </a:rPr>
              <a:t>vụ</a:t>
            </a:r>
            <a:r>
              <a:rPr lang="en-US" sz="1800" dirty="0" smtClean="0">
                <a:latin typeface="Times New Roman" panose="02020603050405020304" pitchFamily="18" charset="0"/>
                <a:cs typeface="Times New Roman" panose="02020603050405020304" pitchFamily="18" charset="0"/>
              </a:rPr>
              <a:t>.</a:t>
            </a:r>
            <a:r>
              <a:rPr lang="vi-VN"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4634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endParaRPr lang="en-US" sz="2800" dirty="0" smtClean="0"/>
          </a:p>
          <a:p>
            <a:pPr algn="just">
              <a:lnSpc>
                <a:spcPct val="100000"/>
              </a:lnSpc>
            </a:pPr>
            <a:r>
              <a:rPr lang="en-US" sz="2000" dirty="0" smtClean="0">
                <a:latin typeface="Times New Roman" panose="02020603050405020304" pitchFamily="18" charset="0"/>
                <a:cs typeface="Times New Roman" panose="02020603050405020304" pitchFamily="18" charset="0"/>
              </a:rPr>
              <a:t>	</a:t>
            </a:r>
            <a:r>
              <a:rPr lang="en-US" sz="2000" b="1" dirty="0" smtClean="0">
                <a:latin typeface="Times New Roman" panose="02020603050405020304" pitchFamily="18" charset="0"/>
                <a:cs typeface="Times New Roman" panose="02020603050405020304" pitchFamily="18" charset="0"/>
              </a:rPr>
              <a:t>Tiếp tục triển khai thực hiện có hiệu quả phong trào thi đua “Dạy tốt, học tốt”</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với nội dung trọng tâm “Đổi mới, sáng tạo trong dạy và học”, phát huy hiệu quả các nhóm nhà giáo cùng nhau phát triển và khuyến khích các giải pháp đổi mới, sản phẩm nghiên cứu khoa học sư phạm ứng dụng, sáng kiến cải tiến kỹ thuật áp dụng hiệu quả trong giảng dạy và công tác; đẩy mạnh tuyên truyền, vận động đội ngũ CB,GV,NV thực hiện tốt nhiệm vụ được giao; đề xuất các giải pháp cụ thể, cách làm sáng tạo, phù hợp nhằm nâng cao chất lượng đội ngũ, nâng cao chất lượng và hiệu quả công tác, hoàn thành thắng lợi nhiệm vụ năm học. Phát động thi đua có chủ </a:t>
            </a:r>
            <a:r>
              <a:rPr lang="en-US" sz="2000" dirty="0" err="1">
                <a:latin typeface="Times New Roman" panose="02020603050405020304" pitchFamily="18" charset="0"/>
                <a:cs typeface="Times New Roman" panose="02020603050405020304" pitchFamily="18" charset="0"/>
              </a:rPr>
              <a:t>đề</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khuyến khích được đông đảo CB,GV,NV tham gia; kịp thời biểu dương, khen thưởng, tôn vinh CB,GV,NV tiêu biểu, tập thể có thành tích </a:t>
            </a:r>
            <a:r>
              <a:rPr lang="en-US" sz="2000" dirty="0" err="1">
                <a:latin typeface="Times New Roman" panose="02020603050405020304" pitchFamily="18" charset="0"/>
                <a:cs typeface="Times New Roman" panose="02020603050405020304" pitchFamily="18" charset="0"/>
              </a:rPr>
              <a:t>xuất</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sắc</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254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endParaRPr lang="en-US" dirty="0" smtClean="0"/>
          </a:p>
          <a:p>
            <a:pPr algn="just">
              <a:lnSpc>
                <a:spcPct val="100000"/>
              </a:lnSpc>
            </a:pPr>
            <a:r>
              <a:rPr lang="en-US" sz="1800" b="1" dirty="0" smtClean="0">
                <a:latin typeface="Times New Roman" panose="02020603050405020304" pitchFamily="18" charset="0"/>
                <a:cs typeface="Times New Roman" panose="02020603050405020304" pitchFamily="18" charset="0"/>
              </a:rPr>
              <a:t>	</a:t>
            </a:r>
            <a:r>
              <a:rPr lang="vi-VN" sz="1900" b="1" dirty="0" smtClean="0">
                <a:latin typeface="Times New Roman" panose="02020603050405020304" pitchFamily="18" charset="0"/>
                <a:cs typeface="Times New Roman" panose="02020603050405020304" pitchFamily="18" charset="0"/>
              </a:rPr>
              <a:t>Quán </a:t>
            </a:r>
            <a:r>
              <a:rPr lang="vi-VN" sz="1900" b="1" dirty="0">
                <a:latin typeface="Times New Roman" panose="02020603050405020304" pitchFamily="18" charset="0"/>
                <a:cs typeface="Times New Roman" panose="02020603050405020304" pitchFamily="18" charset="0"/>
              </a:rPr>
              <a:t>triệt đầy đủ nội dung phương hướng, nhiệm vụ của năm học, với khẩu hiệu “Tích cực - Đổi mới - Sáng tạo để xây dựng Thành phố Hồ Chí Minh trở thành đô thị thông minh, hiện đại”</a:t>
            </a:r>
            <a:r>
              <a:rPr lang="vi-VN" sz="1900" dirty="0">
                <a:latin typeface="Times New Roman" panose="02020603050405020304" pitchFamily="18" charset="0"/>
                <a:cs typeface="Times New Roman" panose="02020603050405020304" pitchFamily="18" charset="0"/>
              </a:rPr>
              <a:t> gắn với các nội dung trọng tâm “Quyết tâm thực hiện đạt hiệu quả các nội dung 07 chương trình đột phá theo tinh thần Nghị quyết Đại hội Đảng bộ Thành phố lần thứ X”, quyết tâm thực hiện đổi mới mạnh mẽ, sâu sắc tư duy giáo dục; đổi mới căn bản và toàn diện về chương trình, nội dung, phương pháp giảng dạy, học tập, kiểm tra, đánh giá; coi trọng quản lý chất lượng giáo dục; trong đó chú trọng tổ chức tốt các hoạt động ngoài giờ lên lớp, các hoạt động tư vấn, trải nghiệm sáng tạo, rèn luyện kỹ năng sống, năng lực giải quyết vấn đề trong thực tế đời sống của học sinh, sinh viên; có các hoạt động thiết thực hỗ trợ học sinh, sinh viên khởi nghiệp; đảm bảo an toàn giao thông, an toàn thực phẩm và an ninh trật tự; phòng, chống tai nạn thương tích, đuối nước, cháy nổ, thảm họa, thiên tai...;</a:t>
            </a:r>
            <a:r>
              <a:rPr lang="vi-VN" sz="1800" dirty="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0572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pPr algn="just"/>
            <a:endParaRPr lang="en-US" sz="2000" dirty="0" smtClean="0">
              <a:latin typeface="Times New Roman" panose="02020603050405020304" pitchFamily="18" charset="0"/>
              <a:cs typeface="Times New Roman" panose="02020603050405020304" pitchFamily="18" charset="0"/>
            </a:endParaRPr>
          </a:p>
          <a:p>
            <a:pPr algn="just">
              <a:lnSpc>
                <a:spcPct val="100000"/>
              </a:lnSpc>
            </a:pPr>
            <a:r>
              <a:rPr lang="en-US" sz="2000" b="1" dirty="0" smtClean="0">
                <a:latin typeface="Times New Roman" panose="02020603050405020304" pitchFamily="18" charset="0"/>
                <a:cs typeface="Times New Roman" panose="02020603050405020304" pitchFamily="18" charset="0"/>
              </a:rPr>
              <a:t>	Tiếp </a:t>
            </a:r>
            <a:r>
              <a:rPr lang="en-US" sz="2000" b="1" dirty="0">
                <a:latin typeface="Times New Roman" panose="02020603050405020304" pitchFamily="18" charset="0"/>
                <a:cs typeface="Times New Roman" panose="02020603050405020304" pitchFamily="18" charset="0"/>
              </a:rPr>
              <a:t>tục đẩy mạnh thực hiện nội dung “Mỗi thầy cô giáo là một tấm gương đạo đức, tự học và sáng tạo”</a:t>
            </a:r>
            <a:r>
              <a:rPr lang="en-US" sz="2000" dirty="0">
                <a:latin typeface="Times New Roman" panose="02020603050405020304" pitchFamily="18" charset="0"/>
                <a:cs typeface="Times New Roman" panose="02020603050405020304" pitchFamily="18" charset="0"/>
              </a:rPr>
              <a:t> gắn với phong trào “Xây dựng trường học thân thiện, học sinh tích cực”; mà trọng tâm là tiếp tục bảo đảm giữ vững an ninh chính trị, trật tự, an toàn trong nhà trường; đẩy mạnh ứng dụng công nghệ thông tin trong dạy, học và quản lý giáo dục thông qua các phần mềm, hệ thống; nhân rộng trường học tiên tiến, hiện đại, vận dụng có hiệu quả những thành tố tích cực của các mô hình dạy học tiên tiến trên thế giới; tổ chức giáo dục hướng nghiệp, khởi nghiệp, phân luồng có hiệu quả; thực hiện kiểm định chất lượng giáo dục theo chuẩn quốc gia và quốc tế; đổi mới, nâng cao chất lượng giáo dục, đào tạo dựa trên kết quả đánh giá; đổi mới thi, kiểm tra, đánh giá theo hướng phát triển phẩm chất, năng lực người học</a:t>
            </a: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4137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endParaRPr lang="en-US" sz="2300" dirty="0" smtClean="0">
              <a:latin typeface="Times New Roman" panose="02020603050405020304" pitchFamily="18" charset="0"/>
              <a:cs typeface="Times New Roman" panose="02020603050405020304" pitchFamily="18" charset="0"/>
            </a:endParaRPr>
          </a:p>
          <a:p>
            <a:pPr algn="just">
              <a:lnSpc>
                <a:spcPct val="100000"/>
              </a:lnSpc>
            </a:pPr>
            <a:r>
              <a:rPr lang="en-US" sz="2300" b="1" dirty="0" smtClean="0">
                <a:latin typeface="Times New Roman" panose="02020603050405020304" pitchFamily="18" charset="0"/>
                <a:cs typeface="Times New Roman" panose="02020603050405020304" pitchFamily="18" charset="0"/>
              </a:rPr>
              <a:t>	</a:t>
            </a:r>
            <a:r>
              <a:rPr lang="vi-VN" sz="2300" b="1" dirty="0" smtClean="0">
                <a:latin typeface="Times New Roman" panose="02020603050405020304" pitchFamily="18" charset="0"/>
                <a:cs typeface="Times New Roman" panose="02020603050405020304" pitchFamily="18" charset="0"/>
              </a:rPr>
              <a:t>Đẩy </a:t>
            </a:r>
            <a:r>
              <a:rPr lang="vi-VN" sz="2300" b="1" dirty="0">
                <a:latin typeface="Times New Roman" panose="02020603050405020304" pitchFamily="18" charset="0"/>
                <a:cs typeface="Times New Roman" panose="02020603050405020304" pitchFamily="18" charset="0"/>
              </a:rPr>
              <a:t>mạnh việc xây dựng xã hội học tập, học tập suốt đời</a:t>
            </a:r>
            <a:r>
              <a:rPr lang="vi-VN" sz="2300" dirty="0">
                <a:latin typeface="Times New Roman" panose="02020603050405020304" pitchFamily="18" charset="0"/>
                <a:cs typeface="Times New Roman" panose="02020603050405020304" pitchFamily="18" charset="0"/>
              </a:rPr>
              <a:t>, có nhiều giải pháp sáng tạo giúp người học thay đổi tư duy, nhận thức về học tập suốt đời nhằm thúc đẩy nhu cầu tự học, tự bồi dưỡng nâng cao kiến thức, kỹ năng, chuyên môn, nghiệp vụ trong các lĩnh vực của đời sống xã hội; tạo điều kiện thuận lợi để người học được tham gia học tập bằng nhiều hình thức, đáp ứng nhu cầu phát triển của cá nhân và của địa phương; tổ chức thực hiện có hiệu quả các phong trào thi đua, sáng tạo trong việc xây dựng gia đình học tập, dòng họ học tập và cộng đồng học tập; tiếp tục thực hiện Đề án xây dựng xã hội học tập giai đoạn 2012 – 2020</a:t>
            </a:r>
            <a:endParaRPr lang="en-US" sz="2300"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8153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pPr algn="just">
              <a:lnSpc>
                <a:spcPct val="100000"/>
              </a:lnSpc>
              <a:spcBef>
                <a:spcPts val="0"/>
              </a:spcBef>
              <a:spcAft>
                <a:spcPts val="0"/>
              </a:spcAft>
            </a:pPr>
            <a:endParaRPr lang="en-US" b="1" dirty="0" smtClean="0">
              <a:latin typeface="Times New Roman" panose="02020603050405020304" pitchFamily="18" charset="0"/>
              <a:cs typeface="Times New Roman" panose="02020603050405020304" pitchFamily="18" charset="0"/>
            </a:endParaRPr>
          </a:p>
          <a:p>
            <a:pPr algn="just">
              <a:lnSpc>
                <a:spcPct val="100000"/>
              </a:lnSpc>
              <a:spcBef>
                <a:spcPts val="600"/>
              </a:spcBef>
            </a:pPr>
            <a:r>
              <a:rPr lang="vi-VN" b="1" dirty="0" smtClean="0">
                <a:latin typeface="Times New Roman" panose="02020603050405020304" pitchFamily="18" charset="0"/>
                <a:cs typeface="Times New Roman" panose="02020603050405020304" pitchFamily="18" charset="0"/>
              </a:rPr>
              <a:t>Tổ </a:t>
            </a:r>
            <a:r>
              <a:rPr lang="vi-VN" b="1" dirty="0">
                <a:latin typeface="Times New Roman" panose="02020603050405020304" pitchFamily="18" charset="0"/>
                <a:cs typeface="Times New Roman" panose="02020603050405020304" pitchFamily="18" charset="0"/>
              </a:rPr>
              <a:t>chức, động viên đội ngũ cán bộ, giảng viên, nhân viên, học sinh và sinh viên tham gia </a:t>
            </a:r>
            <a:r>
              <a:rPr lang="vi-VN" dirty="0">
                <a:latin typeface="Times New Roman" panose="02020603050405020304" pitchFamily="18" charset="0"/>
                <a:cs typeface="Times New Roman" panose="02020603050405020304" pitchFamily="18" charset="0"/>
              </a:rPr>
              <a:t>các hoạt động văn hoá, văn nghệ, thể dục, thể thao trong đơn vị và Khối thi đua. Tăng cường các hoạt động chăm lo và tự chăm lo đời sống vật chất và tinh thần, đền ơn đáp nghĩa cho nhà giáo, người lao động, học sinh và sinh viên có thu nhập thấp, hoàn cảnh khó khăn thiết thực chào mừng các ngày Lễ lớn của đất nước. Tổ chức tốt các hoạt động kỷ niệm 37 năm ngày Nhà giáo Việt Nam 20/11/1982-20/11/2019); tiếp tục triển khai tuyên truyền, vận động đội ngũ CB,GV,NV, học sinh, sinh viên tích cực hưởng ứng chương trình vì biển đảo quê hương</a:t>
            </a:r>
            <a:endParaRPr lang="en-US"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6265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pPr algn="just"/>
            <a:endParaRPr lang="en-US" sz="4000" dirty="0" smtClean="0">
              <a:latin typeface="Times New Roman" panose="02020603050405020304" pitchFamily="18" charset="0"/>
              <a:cs typeface="Times New Roman" panose="02020603050405020304" pitchFamily="18" charset="0"/>
            </a:endParaRPr>
          </a:p>
          <a:p>
            <a:pPr algn="just">
              <a:lnSpc>
                <a:spcPct val="100000"/>
              </a:lnSpc>
            </a:pPr>
            <a:r>
              <a:rPr lang="en-US" sz="3600" dirty="0" smtClean="0">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Tiếp </a:t>
            </a:r>
            <a:r>
              <a:rPr lang="vi-VN" sz="3600" dirty="0">
                <a:latin typeface="Times New Roman" panose="02020603050405020304" pitchFamily="18" charset="0"/>
                <a:cs typeface="Times New Roman" panose="02020603050405020304" pitchFamily="18" charset="0"/>
              </a:rPr>
              <a:t>tục triển khai cuộc vận động “Giỏi việc trường, đảm việc nhà” và “Xây dựng gia đình tiến bộ, văn minh, hạnh phúc” trong nữ CB,GV,NV</a:t>
            </a:r>
            <a:endParaRPr lang="en-US" sz="3600"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487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2579" y="1719943"/>
            <a:ext cx="8143540" cy="4422671"/>
          </a:xfrm>
        </p:spPr>
        <p:txBody>
          <a:bodyPr/>
          <a:lstStyle/>
          <a:p>
            <a:pPr algn="just"/>
            <a:endParaRPr lang="en-US" sz="4000" dirty="0" smtClean="0">
              <a:latin typeface="Times New Roman" panose="02020603050405020304" pitchFamily="18" charset="0"/>
              <a:cs typeface="Times New Roman" panose="02020603050405020304" pitchFamily="18" charset="0"/>
            </a:endParaRPr>
          </a:p>
          <a:p>
            <a:pPr algn="just">
              <a:lnSpc>
                <a:spcPct val="100000"/>
              </a:lnSpc>
            </a:pPr>
            <a:r>
              <a:rPr lang="en-US" sz="3600" dirty="0" smtClean="0">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Phấn </a:t>
            </a:r>
            <a:r>
              <a:rPr lang="vi-VN" sz="3600" dirty="0">
                <a:latin typeface="Times New Roman" panose="02020603050405020304" pitchFamily="18" charset="0"/>
                <a:cs typeface="Times New Roman" panose="02020603050405020304" pitchFamily="18" charset="0"/>
              </a:rPr>
              <a:t>đấu hoàn thành 100% các chỉ tiêu của Hội nghị đã đề ra; Phấn đấu Nhà trường đạt danh hiệu đơn vị tiên tiến xuất sắc trong năm học 2019-2020</a:t>
            </a:r>
            <a:endParaRPr lang="en-US" sz="3600" dirty="0">
              <a:latin typeface="Times New Roman" panose="02020603050405020304" pitchFamily="18" charset="0"/>
              <a:cs typeface="Times New Roman" panose="02020603050405020304" pitchFamily="18" charset="0"/>
            </a:endParaRPr>
          </a:p>
        </p:txBody>
      </p:sp>
      <p:sp>
        <p:nvSpPr>
          <p:cNvPr id="3" name="Rounded Rectangle 2"/>
          <p:cNvSpPr/>
          <p:nvPr/>
        </p:nvSpPr>
        <p:spPr>
          <a:xfrm>
            <a:off x="1227331"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1</a:t>
            </a:r>
            <a:endParaRPr lang="en-US" b="1">
              <a:latin typeface="Times New Roman" panose="02020603050405020304" pitchFamily="18" charset="0"/>
              <a:cs typeface="Times New Roman" panose="02020603050405020304" pitchFamily="18" charset="0"/>
            </a:endParaRPr>
          </a:p>
        </p:txBody>
      </p:sp>
      <p:sp>
        <p:nvSpPr>
          <p:cNvPr id="4" name="Rounded Rectangle 3"/>
          <p:cNvSpPr/>
          <p:nvPr/>
        </p:nvSpPr>
        <p:spPr>
          <a:xfrm>
            <a:off x="2019917"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2</a:t>
            </a:r>
            <a:endParaRPr lang="en-US" b="1">
              <a:latin typeface="Times New Roman" panose="02020603050405020304" pitchFamily="18" charset="0"/>
              <a:cs typeface="Times New Roman" panose="02020603050405020304" pitchFamily="18" charset="0"/>
            </a:endParaRPr>
          </a:p>
        </p:txBody>
      </p:sp>
      <p:sp>
        <p:nvSpPr>
          <p:cNvPr id="5" name="Rounded Rectangle 4"/>
          <p:cNvSpPr/>
          <p:nvPr/>
        </p:nvSpPr>
        <p:spPr>
          <a:xfrm>
            <a:off x="2812503"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3</a:t>
            </a:r>
            <a:endParaRPr lang="en-US" b="1">
              <a:latin typeface="Times New Roman" panose="02020603050405020304" pitchFamily="18" charset="0"/>
              <a:cs typeface="Times New Roman" panose="02020603050405020304" pitchFamily="18" charset="0"/>
            </a:endParaRPr>
          </a:p>
        </p:txBody>
      </p:sp>
      <p:sp>
        <p:nvSpPr>
          <p:cNvPr id="6" name="Rounded Rectangle 5"/>
          <p:cNvSpPr/>
          <p:nvPr/>
        </p:nvSpPr>
        <p:spPr>
          <a:xfrm>
            <a:off x="3605089"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4</a:t>
            </a:r>
            <a:endParaRPr lang="en-US" b="1">
              <a:latin typeface="Times New Roman" panose="02020603050405020304" pitchFamily="18" charset="0"/>
              <a:cs typeface="Times New Roman" panose="02020603050405020304" pitchFamily="18" charset="0"/>
            </a:endParaRPr>
          </a:p>
        </p:txBody>
      </p:sp>
      <p:sp>
        <p:nvSpPr>
          <p:cNvPr id="7" name="Rounded Rectangle 6"/>
          <p:cNvSpPr/>
          <p:nvPr/>
        </p:nvSpPr>
        <p:spPr>
          <a:xfrm>
            <a:off x="4397675"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5</a:t>
            </a:r>
            <a:endParaRPr lang="en-US" b="1">
              <a:latin typeface="Times New Roman" panose="02020603050405020304" pitchFamily="18" charset="0"/>
              <a:cs typeface="Times New Roman" panose="02020603050405020304" pitchFamily="18" charset="0"/>
            </a:endParaRPr>
          </a:p>
        </p:txBody>
      </p:sp>
      <p:sp>
        <p:nvSpPr>
          <p:cNvPr id="8" name="Rounded Rectangle 7"/>
          <p:cNvSpPr/>
          <p:nvPr/>
        </p:nvSpPr>
        <p:spPr>
          <a:xfrm>
            <a:off x="5190261" y="1393371"/>
            <a:ext cx="768942" cy="446315"/>
          </a:xfrm>
          <a:prstGeom prst="roundRect">
            <a:avLst/>
          </a:prstGeom>
          <a:solidFill>
            <a:schemeClr val="accent3">
              <a:lumMod val="75000"/>
            </a:schemeClr>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6</a:t>
            </a:r>
            <a:endParaRPr lang="en-US" b="1">
              <a:latin typeface="Times New Roman" panose="02020603050405020304" pitchFamily="18" charset="0"/>
              <a:cs typeface="Times New Roman" panose="02020603050405020304" pitchFamily="18" charset="0"/>
            </a:endParaRPr>
          </a:p>
        </p:txBody>
      </p:sp>
      <p:sp>
        <p:nvSpPr>
          <p:cNvPr id="9" name="Rounded Rectangle 8"/>
          <p:cNvSpPr/>
          <p:nvPr/>
        </p:nvSpPr>
        <p:spPr>
          <a:xfrm>
            <a:off x="5982847" y="1393371"/>
            <a:ext cx="768942" cy="446315"/>
          </a:xfrm>
          <a:prstGeom prst="roundRect">
            <a:avLst/>
          </a:prstGeom>
          <a:solidFill>
            <a:srgbClr val="00B05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7</a:t>
            </a:r>
            <a:endParaRPr lang="en-US" b="1">
              <a:latin typeface="Times New Roman" panose="02020603050405020304" pitchFamily="18" charset="0"/>
              <a:cs typeface="Times New Roman" panose="02020603050405020304" pitchFamily="18" charset="0"/>
            </a:endParaRPr>
          </a:p>
        </p:txBody>
      </p:sp>
      <p:sp>
        <p:nvSpPr>
          <p:cNvPr id="10" name="Rounded Rectangle 9"/>
          <p:cNvSpPr/>
          <p:nvPr/>
        </p:nvSpPr>
        <p:spPr>
          <a:xfrm>
            <a:off x="6775430" y="1393371"/>
            <a:ext cx="768942" cy="446315"/>
          </a:xfrm>
          <a:prstGeom prst="roundRect">
            <a:avLst/>
          </a:prstGeom>
          <a:solidFill>
            <a:srgbClr val="FFC000"/>
          </a:solidFill>
          <a:ln>
            <a:noFill/>
          </a:ln>
          <a:effectLst>
            <a:outerShdw blurRad="50800" dist="38100" dir="13500000" algn="b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smtClean="0">
                <a:latin typeface="Times New Roman" panose="02020603050405020304" pitchFamily="18" charset="0"/>
                <a:cs typeface="Times New Roman" panose="02020603050405020304" pitchFamily="18" charset="0"/>
              </a:rPr>
              <a:t>8</a:t>
            </a:r>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8743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D26EA377-59BD-4C9C-9D94-EE8416EE4C79}"/>
    </a:ext>
  </a:extLst>
</a:theme>
</file>

<file path=docProps/app.xml><?xml version="1.0" encoding="utf-8"?>
<Properties xmlns="http://schemas.openxmlformats.org/officeDocument/2006/extended-properties" xmlns:vt="http://schemas.openxmlformats.org/officeDocument/2006/docPropsVTypes">
  <Template>Retrospect</Template>
  <TotalTime>48</TotalTime>
  <Words>465</Words>
  <Application>Microsoft Office PowerPoint</Application>
  <PresentationFormat>On-screen Show (4:3)</PresentationFormat>
  <Paragraphs>88</Paragraphs>
  <Slides>9</Slides>
  <Notes>0</Notes>
  <HiddenSlides>8</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VatTu</cp:lastModifiedBy>
  <cp:revision>19</cp:revision>
  <dcterms:created xsi:type="dcterms:W3CDTF">2019-10-22T02:27:44Z</dcterms:created>
  <dcterms:modified xsi:type="dcterms:W3CDTF">2019-10-24T03:51:07Z</dcterms:modified>
</cp:coreProperties>
</file>